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62" r:id="rId12"/>
    <p:sldId id="279" r:id="rId13"/>
    <p:sldId id="278" r:id="rId14"/>
    <p:sldId id="275" r:id="rId15"/>
    <p:sldId id="273" r:id="rId16"/>
    <p:sldId id="277" r:id="rId17"/>
    <p:sldId id="280" r:id="rId18"/>
    <p:sldId id="281" r:id="rId19"/>
    <p:sldId id="263" r:id="rId20"/>
    <p:sldId id="282" r:id="rId21"/>
    <p:sldId id="274" r:id="rId22"/>
    <p:sldId id="27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13"/>
  </p:normalViewPr>
  <p:slideViewPr>
    <p:cSldViewPr snapToGrid="0" snapToObjects="1">
      <p:cViewPr varScale="1">
        <p:scale>
          <a:sx n="111" d="100"/>
          <a:sy n="111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3/27/17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3/27/17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3/27/17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3/27/17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3/27/17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3/27/17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3/27/17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3/27/17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3/27/17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3/27/17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3/27/17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3/27/17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3/27/17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3/27/17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3/27/17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3/27/17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3/27/17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3/27/17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396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slideshare.net/BhaskarMitra3/a-simple-introduction-to-word-embeddings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papers.nips.cc/paper/5021-distributed-representations-of-words-and-phrases-and-their-compositionality.pdf" TargetMode="External"/><Relationship Id="rId3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ensorflow/models/tree/master/skip_thoughts" TargetMode="External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hyperlink" Target="https://fivethirtyeight.com/features/dissecting-trumps-most-rabid-online-following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microsoft.com/en-us/downloads/c8facd76-3772-4035-a26c-1aeddf08be91/" TargetMode="External"/><Relationship Id="rId4" Type="http://schemas.openxmlformats.org/officeDocument/2006/relationships/hyperlink" Target="http://nlp.stanford.edu/projects/glove/" TargetMode="External"/><Relationship Id="rId5" Type="http://schemas.openxmlformats.org/officeDocument/2006/relationships/hyperlink" Target="http://research.microsoft.com/en-us/downloads/731572aa-98e4-4c50-b99d-ae3f0c9562b9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de.google.com/archive/p/word2vec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Vector Semantics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Adam Goodkind</a:t>
            </a:r>
          </a:p>
          <a:p>
            <a:endParaRPr lang="en-US" dirty="0"/>
          </a:p>
          <a:p>
            <a:r>
              <a:rPr lang="en-US" dirty="0" smtClean="0"/>
              <a:t>[Some graphics from </a:t>
            </a:r>
            <a:r>
              <a:rPr lang="en-US" dirty="0" err="1" smtClean="0"/>
              <a:t>Bhaskar</a:t>
            </a:r>
            <a:r>
              <a:rPr lang="en-US" dirty="0" smtClean="0"/>
              <a:t> </a:t>
            </a:r>
            <a:r>
              <a:rPr lang="en-US" dirty="0" err="1" smtClean="0"/>
              <a:t>Mitra’s</a:t>
            </a:r>
            <a:r>
              <a:rPr lang="en-US" dirty="0" smtClean="0"/>
              <a:t> (Microsoft) </a:t>
            </a:r>
            <a:r>
              <a:rPr lang="en-US" dirty="0" smtClean="0">
                <a:hlinkClick r:id="rId2"/>
              </a:rPr>
              <a:t>Introduction to Word Embeddings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09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Creation Example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smtClean="0"/>
              <a:t>Character trigram vectors</a:t>
            </a:r>
            <a:endParaRPr lang="en-GB" dirty="0"/>
          </a:p>
        </p:txBody>
      </p:sp>
      <p:sp>
        <p:nvSpPr>
          <p:cNvPr id="72" name="Rectangle 71"/>
          <p:cNvSpPr/>
          <p:nvPr/>
        </p:nvSpPr>
        <p:spPr>
          <a:xfrm>
            <a:off x="2329302" y="4998500"/>
            <a:ext cx="6564457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0000"/>
              </a:lnSpc>
              <a:spcBef>
                <a:spcPts val="900"/>
              </a:spcBef>
              <a:buFont typeface="Arial" charset="0"/>
              <a:buChar char="•"/>
            </a:pPr>
            <a:r>
              <a:rPr lang="en-US" dirty="0"/>
              <a:t>This notion of relatedness is similar to </a:t>
            </a:r>
            <a:r>
              <a:rPr lang="en-US" dirty="0"/>
              <a:t>edit distance</a:t>
            </a:r>
            <a:r>
              <a:rPr lang="en-US" dirty="0"/>
              <a:t>.</a:t>
            </a:r>
            <a:endParaRPr lang="en-GB" dirty="0"/>
          </a:p>
        </p:txBody>
      </p:sp>
      <p:grpSp>
        <p:nvGrpSpPr>
          <p:cNvPr id="15" name="Group 14"/>
          <p:cNvGrpSpPr/>
          <p:nvPr/>
        </p:nvGrpSpPr>
        <p:grpSpPr>
          <a:xfrm>
            <a:off x="2130581" y="2613547"/>
            <a:ext cx="8061965" cy="2007233"/>
            <a:chOff x="1806199" y="2341727"/>
            <a:chExt cx="10749286" cy="2676311"/>
          </a:xfrm>
        </p:grpSpPr>
        <p:sp>
          <p:nvSpPr>
            <p:cNvPr id="4" name="Rounded Rectangle 3"/>
            <p:cNvSpPr/>
            <p:nvPr/>
          </p:nvSpPr>
          <p:spPr>
            <a:xfrm>
              <a:off x="3477983" y="3512881"/>
              <a:ext cx="6903450" cy="622852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5" name="Oval 4"/>
            <p:cNvSpPr/>
            <p:nvPr/>
          </p:nvSpPr>
          <p:spPr>
            <a:xfrm>
              <a:off x="3624670" y="3576069"/>
              <a:ext cx="496476" cy="49647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4394832" y="3576068"/>
              <a:ext cx="496476" cy="49647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5164994" y="3576067"/>
              <a:ext cx="496476" cy="49647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5935157" y="3576067"/>
              <a:ext cx="496476" cy="49647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6701427" y="3576069"/>
              <a:ext cx="496476" cy="496476"/>
            </a:xfrm>
            <a:prstGeom prst="ellipse">
              <a:avLst/>
            </a:prstGeom>
            <a:no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7471589" y="3576068"/>
              <a:ext cx="496476" cy="49647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8241751" y="3576067"/>
              <a:ext cx="496476" cy="49647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9011914" y="3576067"/>
              <a:ext cx="496476" cy="49647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12392" y="3593470"/>
              <a:ext cx="12037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seattle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35" idx="2"/>
            </p:cNvCxnSpPr>
            <p:nvPr/>
          </p:nvCxnSpPr>
          <p:spPr>
            <a:xfrm flipH="1">
              <a:off x="4646963" y="3093056"/>
              <a:ext cx="7175" cy="4424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630963" y="2341727"/>
              <a:ext cx="51125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#se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6182877" y="3084067"/>
              <a:ext cx="1691" cy="4514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178635" y="2344344"/>
              <a:ext cx="487741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set</a:t>
              </a:r>
            </a:p>
          </p:txBody>
        </p:sp>
        <p:cxnSp>
          <p:nvCxnSpPr>
            <p:cNvPr id="30" name="Straight Arrow Connector 29"/>
            <p:cNvCxnSpPr>
              <a:stCxn id="23" idx="2"/>
            </p:cNvCxnSpPr>
            <p:nvPr/>
          </p:nvCxnSpPr>
          <p:spPr>
            <a:xfrm>
              <a:off x="3886590" y="2680282"/>
              <a:ext cx="1" cy="8552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5" idx="2"/>
            </p:cNvCxnSpPr>
            <p:nvPr/>
          </p:nvCxnSpPr>
          <p:spPr>
            <a:xfrm>
              <a:off x="5422505" y="2682899"/>
              <a:ext cx="1" cy="85265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398511" y="2754502"/>
              <a:ext cx="51125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sea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873649" y="2768852"/>
              <a:ext cx="509115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eat</a:t>
              </a: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 flipH="1">
              <a:off x="7723264" y="3085192"/>
              <a:ext cx="1691" cy="4514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6720092" y="2345470"/>
              <a:ext cx="48560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 err="1"/>
                <a:t>ett</a:t>
              </a:r>
              <a:endParaRPr lang="en-US" sz="1050" dirty="0"/>
            </a:p>
          </p:txBody>
        </p:sp>
        <p:cxnSp>
          <p:nvCxnSpPr>
            <p:cNvPr id="43" name="Straight Arrow Connector 42"/>
            <p:cNvCxnSpPr>
              <a:stCxn id="42" idx="2"/>
            </p:cNvCxnSpPr>
            <p:nvPr/>
          </p:nvCxnSpPr>
          <p:spPr>
            <a:xfrm>
              <a:off x="6962893" y="2684024"/>
              <a:ext cx="1" cy="85265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7427928" y="2769978"/>
              <a:ext cx="481329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 err="1"/>
                <a:t>att</a:t>
              </a:r>
              <a:endParaRPr lang="en-US" sz="1050" dirty="0"/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H="1">
              <a:off x="9263650" y="3084067"/>
              <a:ext cx="1691" cy="4514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8282921" y="2344344"/>
              <a:ext cx="440720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 err="1"/>
                <a:t>ttl</a:t>
              </a:r>
              <a:endParaRPr lang="en-US" sz="1050" dirty="0"/>
            </a:p>
          </p:txBody>
        </p:sp>
        <p:cxnSp>
          <p:nvCxnSpPr>
            <p:cNvPr id="47" name="Straight Arrow Connector 46"/>
            <p:cNvCxnSpPr>
              <a:stCxn id="46" idx="2"/>
            </p:cNvCxnSpPr>
            <p:nvPr/>
          </p:nvCxnSpPr>
          <p:spPr>
            <a:xfrm>
              <a:off x="8503281" y="2682899"/>
              <a:ext cx="0" cy="85265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8974731" y="2768852"/>
              <a:ext cx="468505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 err="1"/>
                <a:t>tle</a:t>
              </a:r>
              <a:endParaRPr lang="en-US" sz="1050" dirty="0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3482352" y="4395186"/>
              <a:ext cx="6903450" cy="622852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32" name="Oval 31"/>
            <p:cNvSpPr/>
            <p:nvPr/>
          </p:nvSpPr>
          <p:spPr>
            <a:xfrm>
              <a:off x="3629039" y="4458374"/>
              <a:ext cx="496476" cy="49647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4399201" y="4458373"/>
              <a:ext cx="496476" cy="49647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5169363" y="4458372"/>
              <a:ext cx="496476" cy="49647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5939526" y="4458372"/>
              <a:ext cx="496476" cy="49647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6705796" y="4458374"/>
              <a:ext cx="496476" cy="49647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7475958" y="4458373"/>
              <a:ext cx="496476" cy="496476"/>
            </a:xfrm>
            <a:prstGeom prst="ellipse">
              <a:avLst/>
            </a:prstGeom>
            <a:no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8246120" y="4458372"/>
              <a:ext cx="496476" cy="49647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9016283" y="4458372"/>
              <a:ext cx="496476" cy="49647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806199" y="4475775"/>
              <a:ext cx="104131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settle</a:t>
              </a:r>
            </a:p>
          </p:txBody>
        </p:sp>
        <p:sp>
          <p:nvSpPr>
            <p:cNvPr id="75" name="Oval 74"/>
            <p:cNvSpPr/>
            <p:nvPr/>
          </p:nvSpPr>
          <p:spPr>
            <a:xfrm>
              <a:off x="9725064" y="3561716"/>
              <a:ext cx="496476" cy="49647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9729433" y="4444021"/>
              <a:ext cx="496476" cy="49647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9734774" y="2344344"/>
              <a:ext cx="492016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le#</a:t>
              </a:r>
            </a:p>
          </p:txBody>
        </p:sp>
        <p:cxnSp>
          <p:nvCxnSpPr>
            <p:cNvPr id="80" name="Straight Arrow Connector 79"/>
            <p:cNvCxnSpPr>
              <a:stCxn id="79" idx="2"/>
            </p:cNvCxnSpPr>
            <p:nvPr/>
          </p:nvCxnSpPr>
          <p:spPr>
            <a:xfrm>
              <a:off x="9980782" y="2682899"/>
              <a:ext cx="1" cy="85265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Arc 80"/>
            <p:cNvSpPr/>
            <p:nvPr/>
          </p:nvSpPr>
          <p:spPr>
            <a:xfrm>
              <a:off x="9508390" y="3788931"/>
              <a:ext cx="1873271" cy="859230"/>
            </a:xfrm>
            <a:prstGeom prst="arc">
              <a:avLst>
                <a:gd name="adj1" fmla="val 16200000"/>
                <a:gd name="adj2" fmla="val 5433643"/>
              </a:avLst>
            </a:prstGeom>
            <a:ln w="38100">
              <a:solidFill>
                <a:srgbClr val="00B0F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1381660" y="3944574"/>
              <a:ext cx="1173825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similar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943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Weighting Terms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300" dirty="0"/>
              <a:t>- Pointwise Mutual Information (PMI)</a:t>
            </a:r>
            <a:endParaRPr lang="en-US" sz="33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Based on co-</a:t>
            </a:r>
            <a:r>
              <a:rPr lang="en-US" dirty="0" err="1" smtClean="0"/>
              <a:t>occurences</a:t>
            </a:r>
            <a:r>
              <a:rPr lang="en-US" dirty="0" smtClean="0"/>
              <a:t> with useful words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How often </a:t>
            </a:r>
            <a:r>
              <a:rPr lang="en-US" i="1" dirty="0" smtClean="0"/>
              <a:t>x</a:t>
            </a:r>
            <a:r>
              <a:rPr lang="en-US" dirty="0" smtClean="0"/>
              <a:t> and </a:t>
            </a:r>
            <a:r>
              <a:rPr lang="en-US" i="1" dirty="0" smtClean="0"/>
              <a:t>y</a:t>
            </a:r>
            <a:r>
              <a:rPr lang="en-US" dirty="0" smtClean="0"/>
              <a:t> occur together versus what we’d </a:t>
            </a:r>
            <a:r>
              <a:rPr lang="en-US" i="1" dirty="0" smtClean="0"/>
              <a:t>expect </a:t>
            </a:r>
            <a:r>
              <a:rPr lang="en-US" dirty="0" smtClean="0"/>
              <a:t>if they were independent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PMI weighting is more accurate than simple frequency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904" y="2789046"/>
            <a:ext cx="5349174" cy="95744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19513" y="4471639"/>
            <a:ext cx="4970029" cy="624159"/>
            <a:chOff x="895512" y="4773027"/>
            <a:chExt cx="5224027" cy="635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512" y="4809584"/>
              <a:ext cx="1943100" cy="5842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039" y="4773027"/>
              <a:ext cx="2349500" cy="635000"/>
            </a:xfrm>
            <a:prstGeom prst="rect">
              <a:avLst/>
            </a:prstGeom>
          </p:spPr>
        </p:pic>
        <p:sp>
          <p:nvSpPr>
            <p:cNvPr id="7" name="Right Arrow 6"/>
            <p:cNvSpPr/>
            <p:nvPr/>
          </p:nvSpPr>
          <p:spPr>
            <a:xfrm>
              <a:off x="3021980" y="4973445"/>
              <a:ext cx="602166" cy="278780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023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Weighting Terms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- </a:t>
            </a:r>
            <a:r>
              <a:rPr lang="en-US" sz="3000" dirty="0"/>
              <a:t>Term Frequency-Inverse Document Frequency (TF-IDF)</a:t>
            </a:r>
            <a:endParaRPr lang="en-US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𝑡𝑒𝑟𝑚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𝑓𝑟𝑒𝑞𝑢𝑒𝑛𝑐𝑦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𝑑𝑜𝑐𝑢𝑚𝑒𝑛𝑡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𝑓𝑟𝑒𝑞𝑢𝑒𝑛𝑐𝑦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sz="2300" dirty="0"/>
                  <a:t>Higher </a:t>
                </a:r>
                <a:r>
                  <a:rPr lang="en-US" sz="2300" u="sng" dirty="0"/>
                  <a:t>term</a:t>
                </a:r>
                <a:r>
                  <a:rPr lang="en-US" sz="2300" dirty="0"/>
                  <a:t> frequencies </a:t>
                </a:r>
                <a:r>
                  <a:rPr lang="en-US" sz="2300" u="sng" dirty="0"/>
                  <a:t>increase</a:t>
                </a:r>
                <a:r>
                  <a:rPr lang="en-US" sz="2300" dirty="0"/>
                  <a:t> weighting</a:t>
                </a:r>
              </a:p>
              <a:p>
                <a:r>
                  <a:rPr lang="en-US" sz="2300" dirty="0"/>
                  <a:t>Higher </a:t>
                </a:r>
                <a:r>
                  <a:rPr lang="en-US" sz="2300" u="sng" dirty="0"/>
                  <a:t>document</a:t>
                </a:r>
                <a:r>
                  <a:rPr lang="en-US" sz="2300" dirty="0"/>
                  <a:t> frequencies </a:t>
                </a:r>
                <a:r>
                  <a:rPr lang="en-US" sz="2300" u="sng" dirty="0"/>
                  <a:t>decrease</a:t>
                </a:r>
                <a:r>
                  <a:rPr lang="en-US" sz="2300" dirty="0"/>
                  <a:t> weighting</a:t>
                </a:r>
              </a:p>
              <a:p>
                <a:r>
                  <a:rPr lang="en-US" sz="2300" dirty="0"/>
                  <a:t>Highlights “important” words</a:t>
                </a:r>
              </a:p>
              <a:p>
                <a:pPr lvl="1"/>
                <a:r>
                  <a:rPr lang="en-US" sz="1900" dirty="0"/>
                  <a:t>Words like </a:t>
                </a:r>
                <a:r>
                  <a:rPr lang="en-US" sz="1900" i="1" dirty="0"/>
                  <a:t>and, but, the</a:t>
                </a:r>
                <a:endParaRPr lang="en-US" sz="1900" dirty="0"/>
              </a:p>
              <a:p>
                <a:pPr lvl="2"/>
                <a:r>
                  <a:rPr lang="en-US" sz="1700" dirty="0"/>
                  <a:t>Appear a lot in each document and also across all documents</a:t>
                </a:r>
              </a:p>
              <a:p>
                <a:pPr lvl="2"/>
                <a:r>
                  <a:rPr lang="en-US" sz="1700" dirty="0"/>
                  <a:t>Results in a low weighting</a:t>
                </a:r>
              </a:p>
              <a:p>
                <a:pPr lvl="1"/>
                <a:r>
                  <a:rPr lang="en-US" sz="1900" dirty="0"/>
                  <a:t>Words that are important</a:t>
                </a:r>
              </a:p>
              <a:p>
                <a:pPr lvl="2"/>
                <a:r>
                  <a:rPr lang="en-US" sz="1700" dirty="0"/>
                  <a:t>Appear a lot in a document and not in many documents</a:t>
                </a:r>
              </a:p>
              <a:p>
                <a:pPr lvl="2"/>
                <a:r>
                  <a:rPr lang="en-US" sz="1700" dirty="0"/>
                  <a:t>Results in a higher rating</a:t>
                </a:r>
                <a:endParaRPr lang="en-US" sz="17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97" b="-1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90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Vectors</a:t>
            </a:r>
            <a:br>
              <a:rPr lang="en-US" dirty="0" smtClean="0"/>
            </a:br>
            <a:r>
              <a:rPr lang="en-US" dirty="0" smtClean="0"/>
              <a:t>- Cosine 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Cosine of the angle between vectors</a:t>
            </a:r>
          </a:p>
          <a:p>
            <a:r>
              <a:rPr lang="en-US" dirty="0" smtClean="0"/>
              <a:t>Based on vectors’ dot product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27" y="3218366"/>
            <a:ext cx="5194300" cy="71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337" y="4181707"/>
            <a:ext cx="4144216" cy="236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2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Vectors</a:t>
            </a:r>
            <a:br>
              <a:rPr lang="en-US" dirty="0" smtClean="0"/>
            </a:br>
            <a:r>
              <a:rPr lang="en-US" dirty="0" smtClean="0"/>
              <a:t>- Word analogies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802781" y="2226470"/>
            <a:ext cx="7326352" cy="68754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2250"/>
              </a:spcBef>
              <a:buNone/>
            </a:pPr>
            <a:r>
              <a:rPr lang="en-US" sz="1800" dirty="0"/>
              <a:t>Visually, analogous vectors tend to be almost parallel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- {Russia </a:t>
            </a:r>
            <a:r>
              <a:rPr lang="en-US" sz="1800" dirty="0">
                <a:sym typeface="Wingdings"/>
              </a:rPr>
              <a:t> Moscow} || {Spain  Madrid}</a:t>
            </a:r>
            <a:endParaRPr lang="en-US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3599523" y="5377124"/>
            <a:ext cx="4208318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GB" sz="1050" dirty="0" err="1"/>
              <a:t>Mikolov</a:t>
            </a:r>
            <a:r>
              <a:rPr lang="en-GB" sz="1050" dirty="0"/>
              <a:t>, </a:t>
            </a:r>
            <a:r>
              <a:rPr lang="en-GB" sz="1050" dirty="0" err="1"/>
              <a:t>Sutskever</a:t>
            </a:r>
            <a:r>
              <a:rPr lang="en-GB" sz="1050" dirty="0"/>
              <a:t>, Chen, </a:t>
            </a:r>
            <a:r>
              <a:rPr lang="en-GB" sz="1050" dirty="0" err="1"/>
              <a:t>Corrado</a:t>
            </a:r>
            <a:r>
              <a:rPr lang="en-GB" sz="1050" dirty="0"/>
              <a:t>, and Dean, </a:t>
            </a:r>
            <a:r>
              <a:rPr lang="en-GB" sz="1050" i="1" dirty="0">
                <a:hlinkClick r:id="rId2"/>
              </a:rPr>
              <a:t>Distributed representations of words and phrases and their compositionality</a:t>
            </a:r>
            <a:r>
              <a:rPr lang="en-GB" sz="1050" dirty="0"/>
              <a:t>, NIPS, 2013.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651" y="3003227"/>
            <a:ext cx="6679580" cy="233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8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Embeddings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The vectors we have been discussing so far are very high-dimensional (thousands, or even millions) and sparse.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But there are techniques to learn lower-dimensional dense vectors for words using the same intuitions.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These dense vectors are called </a:t>
            </a:r>
            <a:r>
              <a:rPr lang="en-US" b="1" u="sng" dirty="0" smtClean="0"/>
              <a:t>embeddings</a:t>
            </a:r>
            <a:r>
              <a:rPr lang="en-US" dirty="0" smtClean="0"/>
              <a:t>.</a:t>
            </a:r>
            <a:endParaRPr lang="en-GB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56250" y="2524854"/>
            <a:ext cx="3319560" cy="2889755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66826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</a:t>
            </a:r>
            <a:r>
              <a:rPr lang="en-US" dirty="0" smtClean="0">
                <a:sym typeface="Wingdings"/>
              </a:rPr>
              <a:t> Dense Vectors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Reduce dimensions to the most informative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Similar to Principal Component Analysis (PCA)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889" y="2775544"/>
            <a:ext cx="2810107" cy="221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46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</a:t>
            </a:r>
            <a:r>
              <a:rPr lang="en-US" dirty="0" smtClean="0">
                <a:sym typeface="Wingdings"/>
              </a:rPr>
              <a:t> Dense Vectors</a:t>
            </a:r>
            <a:br>
              <a:rPr lang="en-US" dirty="0" smtClean="0">
                <a:sym typeface="Wingdings"/>
              </a:rPr>
            </a:br>
            <a:r>
              <a:rPr lang="en-US" sz="3000" dirty="0">
                <a:sym typeface="Wingdings"/>
              </a:rPr>
              <a:t>- SVD (Singular Value Decomposition)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401" y="2437232"/>
            <a:ext cx="6887389" cy="3599316"/>
          </a:xfrm>
        </p:spPr>
        <p:txBody>
          <a:bodyPr>
            <a:normAutofit fontScale="85000" lnSpcReduction="2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i="1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= |</a:t>
            </a:r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V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| x </a:t>
            </a:r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c</a:t>
            </a:r>
          </a:p>
          <a:p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W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= </a:t>
            </a:r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|V |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x </a:t>
            </a:r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m</a:t>
            </a:r>
          </a:p>
          <a:p>
            <a:pPr lvl="1"/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m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is</a:t>
            </a:r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orthagonal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dimensions ordered by variance (informativeness)</a:t>
            </a:r>
          </a:p>
          <a:p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Σ</a:t>
            </a:r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 = m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 m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diagonal matrix of importance of each dimension</a:t>
            </a:r>
          </a:p>
          <a:p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C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= </a:t>
            </a:r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m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x </a:t>
            </a:r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c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Each row is a latent dimension</a:t>
            </a:r>
          </a:p>
          <a:p>
            <a:pPr lvl="1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Each column is still a document or context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334" y="2096740"/>
            <a:ext cx="3331426" cy="118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0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</a:t>
            </a:r>
            <a:r>
              <a:rPr lang="en-US" dirty="0">
                <a:sym typeface="Wingdings"/>
              </a:rPr>
              <a:t> Dense Vectors</a:t>
            </a:r>
            <a:br>
              <a:rPr lang="en-US" dirty="0">
                <a:sym typeface="Wingdings"/>
              </a:rPr>
            </a:br>
            <a:r>
              <a:rPr lang="en-US" sz="3000" dirty="0">
                <a:sym typeface="Wingdings"/>
              </a:rPr>
              <a:t>- </a:t>
            </a:r>
            <a:r>
              <a:rPr lang="en-US" sz="3000" dirty="0">
                <a:sym typeface="Wingdings"/>
              </a:rPr>
              <a:t>SVD  LSA (Latent Semantic Analysis)</a:t>
            </a:r>
            <a:endParaRPr lang="en-US" sz="3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Select </a:t>
            </a:r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k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dimensions and truncate</a:t>
            </a: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May help a model generalize better over uncertain data</a:t>
            </a:r>
          </a:p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LSA has been proposed as a cognitive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model</a:t>
            </a: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640" y="2740411"/>
            <a:ext cx="3374235" cy="11914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893" y="2740411"/>
            <a:ext cx="3507678" cy="119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47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Words</a:t>
            </a:r>
            <a:br>
              <a:rPr lang="en-US" dirty="0" smtClean="0"/>
            </a:br>
            <a:r>
              <a:rPr lang="en-US" dirty="0" smtClean="0"/>
              <a:t>- Skip-thought </a:t>
            </a:r>
            <a:r>
              <a:rPr lang="en-US" dirty="0"/>
              <a:t>v</a:t>
            </a:r>
            <a:r>
              <a:rPr lang="en-US" dirty="0" smtClean="0"/>
              <a:t>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Encodes each sentence as a vector</a:t>
            </a:r>
          </a:p>
          <a:p>
            <a:r>
              <a:rPr lang="en-US" dirty="0" smtClean="0"/>
              <a:t>Useful for paraphrase detection</a:t>
            </a:r>
          </a:p>
          <a:p>
            <a:pPr lvl="1"/>
            <a:r>
              <a:rPr lang="en-US" dirty="0" smtClean="0"/>
              <a:t>Sentiment analysis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github.com/tensorflow/models/tree/master/skip_thoughts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341" y="3492962"/>
            <a:ext cx="6464088" cy="151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3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vector semantics?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057401" y="2392628"/>
            <a:ext cx="6887389" cy="359931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Represent an item (e.g., word) as a vector of numbers.</a:t>
            </a:r>
          </a:p>
          <a:p>
            <a:pPr lvl="1"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/>
              <a:t>Words are typically represented as (arbitrary) symbols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No relationship from one to the other, e.g.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“Cat” </a:t>
            </a:r>
            <a:r>
              <a:rPr lang="en-US" dirty="0" smtClean="0">
                <a:sym typeface="Wingdings"/>
              </a:rPr>
              <a:t> ID143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ym typeface="Wingdings"/>
              </a:rPr>
              <a:t>“Dog”  ID537</a:t>
            </a:r>
          </a:p>
          <a:p>
            <a:pPr lvl="1">
              <a:lnSpc>
                <a:spcPct val="100000"/>
              </a:lnSpc>
            </a:pPr>
            <a:r>
              <a:rPr lang="en-US" sz="1800" dirty="0">
                <a:sym typeface="Wingdings"/>
              </a:rPr>
              <a:t>No useful way to compare “cat” to “dog”</a:t>
            </a:r>
          </a:p>
          <a:p>
            <a:pPr lvl="1">
              <a:lnSpc>
                <a:spcPct val="100000"/>
              </a:lnSpc>
            </a:pPr>
            <a:r>
              <a:rPr lang="en-US" sz="1800" dirty="0">
                <a:sym typeface="Wingdings"/>
              </a:rPr>
              <a:t>No way to learn anything about “dog” from learning “cat”</a:t>
            </a: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endParaRPr lang="en-US" sz="1800" i="1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/>
              <a:t> </a:t>
            </a:r>
            <a:endParaRPr lang="en-GB" sz="1800" i="1" dirty="0"/>
          </a:p>
        </p:txBody>
      </p:sp>
      <p:grpSp>
        <p:nvGrpSpPr>
          <p:cNvPr id="19" name="Group 18"/>
          <p:cNvGrpSpPr/>
          <p:nvPr/>
        </p:nvGrpSpPr>
        <p:grpSpPr>
          <a:xfrm>
            <a:off x="2511810" y="2985148"/>
            <a:ext cx="6863058" cy="467139"/>
            <a:chOff x="981318" y="3015661"/>
            <a:chExt cx="6863058" cy="467139"/>
          </a:xfrm>
        </p:grpSpPr>
        <p:sp>
          <p:nvSpPr>
            <p:cNvPr id="20" name="Rounded Rectangle 19"/>
            <p:cNvSpPr/>
            <p:nvPr/>
          </p:nvSpPr>
          <p:spPr>
            <a:xfrm>
              <a:off x="1953035" y="3015661"/>
              <a:ext cx="5891341" cy="467139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350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2074202" y="3063053"/>
              <a:ext cx="372357" cy="372357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2556572" y="3063052"/>
              <a:ext cx="372357" cy="372357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3038945" y="3063050"/>
              <a:ext cx="372357" cy="372357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3521317" y="3063050"/>
              <a:ext cx="372357" cy="372357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4000769" y="3063053"/>
              <a:ext cx="372357" cy="372357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4483141" y="3063052"/>
              <a:ext cx="372357" cy="372357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4965512" y="3063050"/>
              <a:ext cx="372357" cy="372357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5447885" y="3063050"/>
              <a:ext cx="372357" cy="372357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5927336" y="3063050"/>
              <a:ext cx="372357" cy="372357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6409708" y="3063050"/>
              <a:ext cx="372357" cy="372357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6892079" y="3063050"/>
              <a:ext cx="372357" cy="372357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7374452" y="3063050"/>
              <a:ext cx="372357" cy="372357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81318" y="3076104"/>
              <a:ext cx="931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banana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183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Words</a:t>
            </a:r>
            <a:br>
              <a:rPr lang="en-US" dirty="0" smtClean="0"/>
            </a:br>
            <a:r>
              <a:rPr lang="en-US" dirty="0" smtClean="0"/>
              <a:t>- Reddit analysis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054" y="2305754"/>
            <a:ext cx="4315831" cy="161960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821" y="2245269"/>
            <a:ext cx="4244395" cy="1740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054" y="4304766"/>
            <a:ext cx="4315831" cy="16207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385" y="4310145"/>
            <a:ext cx="4315831" cy="16065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16820" y="5943608"/>
            <a:ext cx="6624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Used by </a:t>
            </a:r>
            <a:r>
              <a:rPr lang="en-US" dirty="0">
                <a:hlinkClick r:id="rId6"/>
              </a:rPr>
              <a:t>FiveThirtyEight</a:t>
            </a: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r/</a:t>
            </a:r>
            <a:r>
              <a:rPr lang="en-US" dirty="0" err="1"/>
              <a:t>TheDonald</a:t>
            </a:r>
            <a:r>
              <a:rPr lang="en-US" dirty="0"/>
              <a:t> + r/</a:t>
            </a:r>
            <a:r>
              <a:rPr lang="en-US" dirty="0" err="1"/>
              <a:t>UncensoredNews</a:t>
            </a:r>
            <a:r>
              <a:rPr lang="en-US" dirty="0"/>
              <a:t> = r/</a:t>
            </a:r>
            <a:r>
              <a:rPr lang="en-US" dirty="0" err="1"/>
              <a:t>HillaryForPrison</a:t>
            </a:r>
            <a:r>
              <a:rPr 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96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dirty="0"/>
              <a:t>Both Word2vec and </a:t>
            </a:r>
            <a:r>
              <a:rPr lang="en-US" dirty="0" err="1"/>
              <a:t>GloVe</a:t>
            </a:r>
            <a:r>
              <a:rPr lang="en-US" dirty="0"/>
              <a:t> define context as the neighboring word only, without considering the distance from the current </a:t>
            </a:r>
            <a:r>
              <a:rPr lang="en-US" dirty="0" smtClean="0"/>
              <a:t>word.</a:t>
            </a:r>
          </a:p>
          <a:p>
            <a:pPr lvl="1">
              <a:lnSpc>
                <a:spcPct val="100000"/>
              </a:lnSpc>
              <a:spcBef>
                <a:spcPts val="3000"/>
              </a:spcBef>
            </a:pPr>
            <a:r>
              <a:rPr lang="en-US" dirty="0" smtClean="0"/>
              <a:t>How </a:t>
            </a:r>
            <a:r>
              <a:rPr lang="en-US" dirty="0"/>
              <a:t>does this change the relationship that is </a:t>
            </a:r>
            <a:r>
              <a:rPr lang="en-US" dirty="0" err="1" smtClean="0"/>
              <a:t>learnted</a:t>
            </a:r>
            <a:r>
              <a:rPr lang="en-US" dirty="0" smtClean="0"/>
              <a:t> by </a:t>
            </a:r>
            <a:r>
              <a:rPr lang="en-US" dirty="0"/>
              <a:t>the embedding space?</a:t>
            </a: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22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350"/>
              </a:spcBef>
              <a:buNone/>
            </a:pPr>
            <a:r>
              <a:rPr lang="en-US" dirty="0" smtClean="0"/>
              <a:t>Train your own or use a pre-trained embedding</a:t>
            </a:r>
          </a:p>
          <a:p>
            <a:pPr>
              <a:lnSpc>
                <a:spcPct val="100000"/>
              </a:lnSpc>
              <a:spcBef>
                <a:spcPts val="1350"/>
              </a:spcBef>
            </a:pPr>
            <a:r>
              <a:rPr lang="en-US" dirty="0" smtClean="0">
                <a:hlinkClick r:id="rId2"/>
              </a:rPr>
              <a:t>Word2vec</a:t>
            </a:r>
            <a:endParaRPr lang="en-US" dirty="0"/>
          </a:p>
          <a:p>
            <a:pPr>
              <a:lnSpc>
                <a:spcPct val="100000"/>
              </a:lnSpc>
              <a:spcBef>
                <a:spcPts val="1350"/>
              </a:spcBef>
            </a:pPr>
            <a:r>
              <a:rPr lang="en-US" dirty="0" smtClean="0">
                <a:hlinkClick r:id="rId3"/>
              </a:rPr>
              <a:t>Word2vec trained on queries</a:t>
            </a:r>
            <a:endParaRPr lang="en-US" dirty="0"/>
          </a:p>
          <a:p>
            <a:pPr>
              <a:lnSpc>
                <a:spcPct val="100000"/>
              </a:lnSpc>
              <a:spcBef>
                <a:spcPts val="1350"/>
              </a:spcBef>
            </a:pPr>
            <a:r>
              <a:rPr lang="en-US" dirty="0" smtClean="0">
                <a:hlinkClick r:id="rId4"/>
              </a:rPr>
              <a:t>GloVe</a:t>
            </a:r>
            <a:endParaRPr lang="en-US" dirty="0"/>
          </a:p>
          <a:p>
            <a:pPr>
              <a:lnSpc>
                <a:spcPct val="100000"/>
              </a:lnSpc>
              <a:spcBef>
                <a:spcPts val="1350"/>
              </a:spcBef>
            </a:pPr>
            <a:r>
              <a:rPr lang="en-US" dirty="0" smtClean="0">
                <a:hlinkClick r:id="rId5"/>
              </a:rPr>
              <a:t>DSSM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4039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vector semantics?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 smtClean="0"/>
              <a:t>Represent an item (e.g., word) as a vector of numbers.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 smtClean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 smtClean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 smtClean="0"/>
              <a:t>The vector can correspond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documents in which the word occurs</a:t>
            </a:r>
            <a:r>
              <a:rPr lang="en-US" dirty="0" smtClean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i="1" dirty="0" smtClean="0"/>
              <a:t> </a:t>
            </a:r>
            <a:endParaRPr lang="en-GB" i="1" dirty="0"/>
          </a:p>
        </p:txBody>
      </p:sp>
      <p:sp>
        <p:nvSpPr>
          <p:cNvPr id="27" name="Rounded Rectangle 26"/>
          <p:cNvSpPr/>
          <p:nvPr/>
        </p:nvSpPr>
        <p:spPr>
          <a:xfrm>
            <a:off x="3488187" y="3015662"/>
            <a:ext cx="5891341" cy="46713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8" name="Oval 27"/>
          <p:cNvSpPr/>
          <p:nvPr/>
        </p:nvSpPr>
        <p:spPr>
          <a:xfrm>
            <a:off x="3598202" y="3063053"/>
            <a:ext cx="372357" cy="37235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  <a:endParaRPr lang="en-GB" sz="13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4080573" y="3063052"/>
            <a:ext cx="372357" cy="37235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  <a:endParaRPr lang="en-GB" sz="13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562945" y="3063051"/>
            <a:ext cx="372357" cy="37235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  <a:endParaRPr lang="en-GB" sz="13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5045317" y="3063051"/>
            <a:ext cx="372357" cy="37235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  <a:endParaRPr lang="en-GB" sz="13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6671371" y="3456051"/>
            <a:ext cx="1268" cy="338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5524770" y="3063053"/>
            <a:ext cx="372357" cy="37235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  <a:endParaRPr lang="en-GB" sz="13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6007141" y="3063052"/>
            <a:ext cx="372357" cy="37235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  <a:endParaRPr lang="en-GB" sz="13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6489513" y="3063051"/>
            <a:ext cx="372357" cy="37235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2</a:t>
            </a:r>
            <a:endParaRPr lang="en-GB" sz="13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6971885" y="3063051"/>
            <a:ext cx="372357" cy="37235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  <a:endParaRPr lang="en-GB" sz="13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7451337" y="3063051"/>
            <a:ext cx="372357" cy="37235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  <a:endParaRPr lang="en-GB" sz="13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7933708" y="3063051"/>
            <a:ext cx="372357" cy="37235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  <a:endParaRPr lang="en-GB" sz="13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8416080" y="3063050"/>
            <a:ext cx="372357" cy="37235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  <a:endParaRPr lang="en-GB" sz="13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8898452" y="3063050"/>
            <a:ext cx="372357" cy="37235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  <a:endParaRPr lang="en-GB" sz="13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193086" y="3076103"/>
            <a:ext cx="931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banana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392157" y="3742578"/>
            <a:ext cx="5597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Doc7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353560" y="3754775"/>
            <a:ext cx="5597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Doc9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7632809" y="3456051"/>
            <a:ext cx="1268" cy="338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4269669" y="3456051"/>
            <a:ext cx="1268" cy="338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990454" y="3742578"/>
            <a:ext cx="5597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Doc2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5231107" y="3456051"/>
            <a:ext cx="1268" cy="338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951893" y="3742578"/>
            <a:ext cx="5597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Doc4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8607439" y="3456051"/>
            <a:ext cx="1268" cy="338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282538" y="3742578"/>
            <a:ext cx="65114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Doc11</a:t>
            </a:r>
          </a:p>
        </p:txBody>
      </p:sp>
    </p:spTree>
    <p:extLst>
      <p:ext uri="{BB962C8B-B14F-4D97-AF65-F5344CB8AC3E}">
        <p14:creationId xmlns:p14="http://schemas.microsoft.com/office/powerpoint/2010/main" val="13554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vector semantics?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 smtClean="0"/>
              <a:t>Represent an item (e.g., word) as a vector of numbers.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 smtClean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 smtClean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 smtClean="0"/>
              <a:t>The vector can correspond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neighboring word context</a:t>
            </a:r>
            <a:r>
              <a:rPr lang="en-US" dirty="0" smtClean="0"/>
              <a:t>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i="1" dirty="0" smtClean="0"/>
              <a:t>e.g., “yellow banana grows on trees in </a:t>
            </a:r>
            <a:r>
              <a:rPr lang="en-US" i="1" dirty="0" err="1" smtClean="0"/>
              <a:t>africa</a:t>
            </a:r>
            <a:r>
              <a:rPr lang="en-US" i="1" dirty="0" smtClean="0"/>
              <a:t>”</a:t>
            </a:r>
            <a:endParaRPr lang="en-GB" i="1" dirty="0"/>
          </a:p>
        </p:txBody>
      </p:sp>
      <p:sp>
        <p:nvSpPr>
          <p:cNvPr id="27" name="Rounded Rectangle 26"/>
          <p:cNvSpPr/>
          <p:nvPr/>
        </p:nvSpPr>
        <p:spPr>
          <a:xfrm>
            <a:off x="3488187" y="3015662"/>
            <a:ext cx="5891341" cy="46713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8" name="Oval 27"/>
          <p:cNvSpPr/>
          <p:nvPr/>
        </p:nvSpPr>
        <p:spPr>
          <a:xfrm>
            <a:off x="3598202" y="3063053"/>
            <a:ext cx="372357" cy="37235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  <a:endParaRPr lang="en-GB" sz="13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4080573" y="3063052"/>
            <a:ext cx="372357" cy="37235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  <a:endParaRPr lang="en-GB" sz="13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562945" y="3063051"/>
            <a:ext cx="372357" cy="37235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  <a:endParaRPr lang="en-GB" sz="13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5045317" y="3063051"/>
            <a:ext cx="372357" cy="37235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  <a:endParaRPr lang="en-GB" sz="13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6671371" y="3456051"/>
            <a:ext cx="1268" cy="338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5524770" y="3063053"/>
            <a:ext cx="372357" cy="37235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  <a:endParaRPr lang="en-GB" sz="13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6007141" y="3063052"/>
            <a:ext cx="372357" cy="37235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  <a:endParaRPr lang="en-GB" sz="13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6489513" y="3063051"/>
            <a:ext cx="372357" cy="37235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2</a:t>
            </a:r>
            <a:endParaRPr lang="en-GB" sz="13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6971885" y="3063051"/>
            <a:ext cx="372357" cy="37235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  <a:endParaRPr lang="en-GB" sz="13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7451337" y="3063051"/>
            <a:ext cx="372357" cy="37235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  <a:endParaRPr lang="en-GB" sz="13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7933708" y="3063051"/>
            <a:ext cx="372357" cy="37235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  <a:endParaRPr lang="en-GB" sz="13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8416080" y="3063050"/>
            <a:ext cx="372357" cy="37235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  <a:endParaRPr lang="en-GB" sz="13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8898452" y="3063050"/>
            <a:ext cx="372357" cy="37235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  <a:endParaRPr lang="en-GB" sz="13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193086" y="3076103"/>
            <a:ext cx="931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banana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142891" y="3742578"/>
            <a:ext cx="10583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(grows, +1)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164405" y="3754775"/>
            <a:ext cx="9380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(tree, +3)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7632809" y="3456051"/>
            <a:ext cx="1268" cy="338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4269669" y="3456051"/>
            <a:ext cx="1268" cy="338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735065" y="3742578"/>
            <a:ext cx="10705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(yellow, -1)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5231107" y="3456051"/>
            <a:ext cx="1268" cy="338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831667" y="3742578"/>
            <a:ext cx="8002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(on, +2)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8607439" y="3456051"/>
            <a:ext cx="1268" cy="338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077359" y="3742578"/>
            <a:ext cx="106150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(</a:t>
            </a:r>
            <a:r>
              <a:rPr lang="en-US" sz="1350" dirty="0" err="1"/>
              <a:t>africa</a:t>
            </a:r>
            <a:r>
              <a:rPr lang="en-US" sz="1350" dirty="0"/>
              <a:t>, +5)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996829" y="5270623"/>
            <a:ext cx="3674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+1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047845" y="5270623"/>
            <a:ext cx="3674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+3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406718" y="5270296"/>
            <a:ext cx="34015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-1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546133" y="5270881"/>
            <a:ext cx="3674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+2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952121" y="5268483"/>
            <a:ext cx="3674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+5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271762" y="5268483"/>
            <a:ext cx="2760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499983" y="5274151"/>
            <a:ext cx="3674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+4</a:t>
            </a:r>
          </a:p>
        </p:txBody>
      </p:sp>
    </p:spTree>
    <p:extLst>
      <p:ext uri="{BB962C8B-B14F-4D97-AF65-F5344CB8AC3E}">
        <p14:creationId xmlns:p14="http://schemas.microsoft.com/office/powerpoint/2010/main" val="88984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vector semantics?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 smtClean="0"/>
              <a:t>Represent an item (e.g., word) as a vector of numbers.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 smtClean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 smtClean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 smtClean="0"/>
              <a:t>The vector can correspond 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character trigrams in the word</a:t>
            </a:r>
            <a:r>
              <a:rPr lang="en-US" dirty="0" smtClean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i="1" dirty="0"/>
              <a:t> </a:t>
            </a:r>
            <a:endParaRPr lang="en-GB" i="1" dirty="0"/>
          </a:p>
        </p:txBody>
      </p:sp>
      <p:sp>
        <p:nvSpPr>
          <p:cNvPr id="27" name="Rounded Rectangle 26"/>
          <p:cNvSpPr/>
          <p:nvPr/>
        </p:nvSpPr>
        <p:spPr>
          <a:xfrm>
            <a:off x="3488187" y="3015662"/>
            <a:ext cx="5891341" cy="46713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8" name="Oval 27"/>
          <p:cNvSpPr/>
          <p:nvPr/>
        </p:nvSpPr>
        <p:spPr>
          <a:xfrm>
            <a:off x="3598202" y="3063053"/>
            <a:ext cx="372357" cy="37235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  <a:endParaRPr lang="en-GB" sz="13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4080573" y="3063052"/>
            <a:ext cx="372357" cy="37235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  <a:endParaRPr lang="en-GB" sz="13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562945" y="3063051"/>
            <a:ext cx="372357" cy="37235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  <a:endParaRPr lang="en-GB" sz="13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5045317" y="3063051"/>
            <a:ext cx="372357" cy="37235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  <a:endParaRPr lang="en-GB" sz="13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6671371" y="3456051"/>
            <a:ext cx="1268" cy="338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5524770" y="3063053"/>
            <a:ext cx="372357" cy="37235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  <a:endParaRPr lang="en-GB" sz="13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6007141" y="3063052"/>
            <a:ext cx="372357" cy="37235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  <a:endParaRPr lang="en-GB" sz="13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6489513" y="3063051"/>
            <a:ext cx="372357" cy="37235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2</a:t>
            </a:r>
            <a:endParaRPr lang="en-GB" sz="13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6971885" y="3063051"/>
            <a:ext cx="372357" cy="37235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  <a:endParaRPr lang="en-GB" sz="13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7451337" y="3063051"/>
            <a:ext cx="372357" cy="37235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  <a:endParaRPr lang="en-GB" sz="13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7933708" y="3063051"/>
            <a:ext cx="372357" cy="37235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  <a:endParaRPr lang="en-GB" sz="13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8416080" y="3063050"/>
            <a:ext cx="372357" cy="37235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  <a:endParaRPr lang="en-GB" sz="13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8898452" y="3063050"/>
            <a:ext cx="372357" cy="372357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  <a:endParaRPr lang="en-GB" sz="13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193086" y="3076103"/>
            <a:ext cx="931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banana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441046" y="3742578"/>
            <a:ext cx="4619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ana</a:t>
            </a:r>
            <a:endParaRPr lang="en-US" sz="1350" dirty="0"/>
          </a:p>
        </p:txBody>
      </p:sp>
      <p:sp>
        <p:nvSpPr>
          <p:cNvPr id="43" name="TextBox 42"/>
          <p:cNvSpPr txBox="1"/>
          <p:nvPr/>
        </p:nvSpPr>
        <p:spPr>
          <a:xfrm>
            <a:off x="7400848" y="3754775"/>
            <a:ext cx="4651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nan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7632809" y="3456051"/>
            <a:ext cx="1268" cy="338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4269669" y="3456051"/>
            <a:ext cx="1268" cy="338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038543" y="3742578"/>
            <a:ext cx="4635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#</a:t>
            </a:r>
            <a:r>
              <a:rPr lang="en-US" sz="1350" dirty="0" err="1"/>
              <a:t>ba</a:t>
            </a:r>
            <a:endParaRPr lang="en-US" sz="1350" dirty="0"/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5231107" y="3456051"/>
            <a:ext cx="1268" cy="338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000782" y="3742578"/>
            <a:ext cx="4619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na</a:t>
            </a:r>
            <a:r>
              <a:rPr lang="en-US" sz="1350" dirty="0"/>
              <a:t>#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8607439" y="3456051"/>
            <a:ext cx="1268" cy="338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374712" y="3742578"/>
            <a:ext cx="46679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ban</a:t>
            </a:r>
          </a:p>
        </p:txBody>
      </p:sp>
    </p:spTree>
    <p:extLst>
      <p:ext uri="{BB962C8B-B14F-4D97-AF65-F5344CB8AC3E}">
        <p14:creationId xmlns:p14="http://schemas.microsoft.com/office/powerpoint/2010/main" val="143857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Notions of Relatedness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900"/>
              </a:spcBef>
            </a:pPr>
            <a:r>
              <a:rPr lang="en-US" dirty="0" smtClean="0"/>
              <a:t>Comparing two vectors (e.g., using cosine similarity) estimates how similar the two words are. </a:t>
            </a:r>
          </a:p>
          <a:p>
            <a:pPr>
              <a:lnSpc>
                <a:spcPct val="120000"/>
              </a:lnSpc>
              <a:spcBef>
                <a:spcPts val="900"/>
              </a:spcBef>
            </a:pPr>
            <a:r>
              <a:rPr lang="en-US" dirty="0" smtClean="0"/>
              <a:t>However, </a:t>
            </a:r>
            <a:r>
              <a:rPr lang="en-US" i="1" dirty="0" smtClean="0"/>
              <a:t>the notion of relatedness</a:t>
            </a:r>
            <a:r>
              <a:rPr lang="en-US" dirty="0" smtClean="0"/>
              <a:t> depends on what vector representation you have chosen for the words.</a:t>
            </a:r>
          </a:p>
          <a:p>
            <a:pPr marL="0" indent="0" algn="ctr">
              <a:lnSpc>
                <a:spcPct val="120000"/>
              </a:lnSpc>
              <a:spcBef>
                <a:spcPts val="900"/>
              </a:spcBef>
              <a:buNone/>
            </a:pPr>
            <a:endParaRPr lang="en-US" dirty="0" smtClean="0"/>
          </a:p>
          <a:p>
            <a:pPr marL="0" indent="0" algn="ctr">
              <a:lnSpc>
                <a:spcPct val="120000"/>
              </a:lnSpc>
              <a:spcBef>
                <a:spcPts val="900"/>
              </a:spcBef>
              <a:buNone/>
            </a:pPr>
            <a:r>
              <a:rPr lang="en-US" dirty="0"/>
              <a:t>or</a:t>
            </a:r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1851570" y="4764233"/>
            <a:ext cx="3525116" cy="164013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2250"/>
              </a:spcBef>
              <a:buNone/>
            </a:pPr>
            <a:r>
              <a:rPr lang="en-US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seattle</a:t>
            </a:r>
            <a:r>
              <a:rPr lang="en-US" sz="1800" dirty="0"/>
              <a:t> similar to </a:t>
            </a:r>
            <a:r>
              <a:rPr lang="en-US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denver</a:t>
            </a:r>
            <a:r>
              <a:rPr lang="en-US" sz="1800" dirty="0"/>
              <a:t>?</a:t>
            </a:r>
          </a:p>
          <a:p>
            <a:pPr marL="0" indent="0" algn="ctr">
              <a:lnSpc>
                <a:spcPct val="120000"/>
              </a:lnSpc>
              <a:spcBef>
                <a:spcPts val="900"/>
              </a:spcBef>
              <a:buNone/>
            </a:pPr>
            <a:r>
              <a:rPr lang="en-US" sz="1800" dirty="0"/>
              <a:t>Because they are both cities.</a:t>
            </a:r>
            <a:endParaRPr lang="en-GB" sz="1800" dirty="0"/>
          </a:p>
        </p:txBody>
      </p:sp>
      <p:sp>
        <p:nvSpPr>
          <p:cNvPr id="5" name="Content Placeholder 5"/>
          <p:cNvSpPr txBox="1">
            <a:spLocks/>
          </p:cNvSpPr>
          <p:nvPr/>
        </p:nvSpPr>
        <p:spPr>
          <a:xfrm>
            <a:off x="5733652" y="4786531"/>
            <a:ext cx="3525116" cy="164013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900"/>
              </a:spcBef>
              <a:buNone/>
            </a:pPr>
            <a:r>
              <a:rPr lang="en-US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seattle</a:t>
            </a:r>
            <a:r>
              <a:rPr lang="en-US" sz="1800" dirty="0"/>
              <a:t> similar to </a:t>
            </a:r>
            <a:r>
              <a:rPr lang="en-US" sz="1800" dirty="0" err="1">
                <a:latin typeface="Segoe UI" panose="020B0502040204020203" pitchFamily="34" charset="0"/>
                <a:cs typeface="Segoe UI" panose="020B0502040204020203" pitchFamily="34" charset="0"/>
              </a:rPr>
              <a:t>seahawks</a:t>
            </a:r>
            <a:r>
              <a:rPr lang="en-US" sz="1800" dirty="0"/>
              <a:t>?</a:t>
            </a:r>
          </a:p>
          <a:p>
            <a:pPr marL="0" indent="0" algn="ctr">
              <a:lnSpc>
                <a:spcPct val="120000"/>
              </a:lnSpc>
              <a:spcBef>
                <a:spcPts val="900"/>
              </a:spcBef>
              <a:buNone/>
            </a:pPr>
            <a:r>
              <a:rPr lang="en-US" sz="1800" dirty="0"/>
              <a:t>Because “Seattle Seahawks</a:t>
            </a:r>
            <a:r>
              <a:rPr lang="en-US" sz="1800" dirty="0"/>
              <a:t>”.</a:t>
            </a:r>
            <a:endParaRPr lang="en-GB" sz="1800" dirty="0"/>
          </a:p>
          <a:p>
            <a:pPr marL="0" indent="0">
              <a:buNone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20289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Creation Example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350"/>
              </a:spcBef>
              <a:spcAft>
                <a:spcPts val="2250"/>
              </a:spcAft>
              <a:buNone/>
            </a:pPr>
            <a:r>
              <a:rPr lang="en-US" dirty="0" smtClean="0"/>
              <a:t>We have four (tiny) documents,</a:t>
            </a:r>
            <a:endParaRPr lang="en-US" dirty="0"/>
          </a:p>
          <a:p>
            <a:pPr marL="1028700" lvl="3" indent="0">
              <a:lnSpc>
                <a:spcPct val="100000"/>
              </a:lnSpc>
              <a:spcBef>
                <a:spcPts val="1350"/>
              </a:spcBef>
              <a:buNone/>
            </a:pPr>
            <a:r>
              <a:rPr lang="en-US" sz="2100" dirty="0"/>
              <a:t>Document 1 : “</a:t>
            </a:r>
            <a:r>
              <a:rPr lang="en-US" sz="2100" dirty="0" err="1"/>
              <a:t>seattle</a:t>
            </a:r>
            <a:r>
              <a:rPr lang="en-US" sz="2100" dirty="0"/>
              <a:t> </a:t>
            </a:r>
            <a:r>
              <a:rPr lang="en-US" sz="2100" dirty="0" err="1"/>
              <a:t>seahawks</a:t>
            </a:r>
            <a:r>
              <a:rPr lang="en-US" sz="2100" dirty="0"/>
              <a:t> jerseys”</a:t>
            </a:r>
          </a:p>
          <a:p>
            <a:pPr marL="1028700" lvl="3" indent="0">
              <a:lnSpc>
                <a:spcPct val="100000"/>
              </a:lnSpc>
              <a:spcBef>
                <a:spcPts val="1350"/>
              </a:spcBef>
              <a:buNone/>
            </a:pPr>
            <a:r>
              <a:rPr lang="en-US" sz="2100" dirty="0"/>
              <a:t>Document 2 : “</a:t>
            </a:r>
            <a:r>
              <a:rPr lang="en-US" sz="2100" dirty="0" err="1"/>
              <a:t>seattle</a:t>
            </a:r>
            <a:r>
              <a:rPr lang="en-US" sz="2100" dirty="0"/>
              <a:t> </a:t>
            </a:r>
            <a:r>
              <a:rPr lang="en-US" sz="2100" dirty="0" err="1"/>
              <a:t>seahawks</a:t>
            </a:r>
            <a:r>
              <a:rPr lang="en-US" sz="2100" dirty="0"/>
              <a:t> highlights”</a:t>
            </a:r>
            <a:endParaRPr lang="en-GB" sz="2100" dirty="0"/>
          </a:p>
          <a:p>
            <a:pPr marL="1028700" lvl="3" indent="0">
              <a:lnSpc>
                <a:spcPct val="100000"/>
              </a:lnSpc>
              <a:spcBef>
                <a:spcPts val="1350"/>
              </a:spcBef>
              <a:buNone/>
            </a:pPr>
            <a:r>
              <a:rPr lang="en-US" sz="2100" dirty="0"/>
              <a:t>Document 3 : “</a:t>
            </a:r>
            <a:r>
              <a:rPr lang="en-US" sz="2100" dirty="0" err="1"/>
              <a:t>denver</a:t>
            </a:r>
            <a:r>
              <a:rPr lang="en-US" sz="2100" dirty="0"/>
              <a:t> broncos jerseys”</a:t>
            </a:r>
            <a:endParaRPr lang="en-GB" sz="2100" dirty="0"/>
          </a:p>
          <a:p>
            <a:pPr marL="1028700" lvl="3" indent="0">
              <a:lnSpc>
                <a:spcPct val="100000"/>
              </a:lnSpc>
              <a:spcBef>
                <a:spcPts val="1350"/>
              </a:spcBef>
              <a:buNone/>
            </a:pPr>
            <a:r>
              <a:rPr lang="en-US" sz="2100" dirty="0"/>
              <a:t>Document 4 : “</a:t>
            </a:r>
            <a:r>
              <a:rPr lang="en-US" sz="2100" dirty="0" err="1"/>
              <a:t>denver</a:t>
            </a:r>
            <a:r>
              <a:rPr lang="en-US" sz="2100" dirty="0"/>
              <a:t> broncos highlights”</a:t>
            </a:r>
            <a:endParaRPr lang="en-GB" sz="2100" dirty="0"/>
          </a:p>
        </p:txBody>
      </p:sp>
    </p:spTree>
    <p:extLst>
      <p:ext uri="{BB962C8B-B14F-4D97-AF65-F5344CB8AC3E}">
        <p14:creationId xmlns:p14="http://schemas.microsoft.com/office/powerpoint/2010/main" val="66054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Vector Creation </a:t>
            </a:r>
            <a:r>
              <a:rPr lang="en-US" dirty="0" smtClean="0"/>
              <a:t>Example</a:t>
            </a:r>
            <a:br>
              <a:rPr lang="en-US" dirty="0" smtClean="0"/>
            </a:br>
            <a:r>
              <a:rPr lang="en-US" dirty="0" smtClean="0"/>
              <a:t>- Document occurrence vectors</a:t>
            </a:r>
            <a:endParaRPr lang="en-GB" dirty="0"/>
          </a:p>
        </p:txBody>
      </p:sp>
      <p:grpSp>
        <p:nvGrpSpPr>
          <p:cNvPr id="15" name="Group 14"/>
          <p:cNvGrpSpPr/>
          <p:nvPr/>
        </p:nvGrpSpPr>
        <p:grpSpPr>
          <a:xfrm>
            <a:off x="3522200" y="2137297"/>
            <a:ext cx="5278727" cy="3330691"/>
            <a:chOff x="1140266" y="1706727"/>
            <a:chExt cx="7038302" cy="4440921"/>
          </a:xfrm>
        </p:grpSpPr>
        <p:sp>
          <p:nvSpPr>
            <p:cNvPr id="4" name="Rounded Rectangle 3"/>
            <p:cNvSpPr/>
            <p:nvPr/>
          </p:nvSpPr>
          <p:spPr>
            <a:xfrm>
              <a:off x="2812051" y="2877881"/>
              <a:ext cx="3085830" cy="622852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5" name="Oval 4"/>
            <p:cNvSpPr/>
            <p:nvPr/>
          </p:nvSpPr>
          <p:spPr>
            <a:xfrm>
              <a:off x="2958737" y="2941069"/>
              <a:ext cx="496476" cy="496476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3728899" y="2941068"/>
              <a:ext cx="496476" cy="496476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4499061" y="2941067"/>
              <a:ext cx="496476" cy="49647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5269224" y="2941067"/>
              <a:ext cx="496476" cy="49647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46459" y="2958470"/>
              <a:ext cx="12037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seattle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35" idx="2"/>
            </p:cNvCxnSpPr>
            <p:nvPr/>
          </p:nvCxnSpPr>
          <p:spPr>
            <a:xfrm flipH="1">
              <a:off x="3981032" y="2458056"/>
              <a:ext cx="7172" cy="4424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617713" y="1706727"/>
              <a:ext cx="120588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Document 1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5516944" y="2449067"/>
              <a:ext cx="1691" cy="4514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4153632" y="1709346"/>
              <a:ext cx="120588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Document 3</a:t>
              </a:r>
            </a:p>
          </p:txBody>
        </p:sp>
        <p:cxnSp>
          <p:nvCxnSpPr>
            <p:cNvPr id="30" name="Straight Arrow Connector 29"/>
            <p:cNvCxnSpPr>
              <a:stCxn id="23" idx="2"/>
            </p:cNvCxnSpPr>
            <p:nvPr/>
          </p:nvCxnSpPr>
          <p:spPr>
            <a:xfrm>
              <a:off x="3220656" y="2045282"/>
              <a:ext cx="1" cy="8552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5" idx="2"/>
            </p:cNvCxnSpPr>
            <p:nvPr/>
          </p:nvCxnSpPr>
          <p:spPr>
            <a:xfrm>
              <a:off x="4756576" y="2047900"/>
              <a:ext cx="0" cy="85265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3385260" y="2119502"/>
              <a:ext cx="120588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Document 2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859330" y="2133854"/>
              <a:ext cx="120588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Document 4</a:t>
              </a: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2816420" y="3760186"/>
              <a:ext cx="3085830" cy="622852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32" name="Oval 31"/>
            <p:cNvSpPr/>
            <p:nvPr/>
          </p:nvSpPr>
          <p:spPr>
            <a:xfrm>
              <a:off x="2963106" y="3823374"/>
              <a:ext cx="496476" cy="496476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3733268" y="3823373"/>
              <a:ext cx="496476" cy="496476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4503430" y="3823372"/>
              <a:ext cx="496476" cy="49647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5273593" y="3823372"/>
              <a:ext cx="496476" cy="49647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140266" y="3840775"/>
              <a:ext cx="15414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seahawks</a:t>
              </a:r>
              <a:endParaRPr lang="en-US" dirty="0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2812051" y="4642491"/>
              <a:ext cx="3085830" cy="622852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52" name="Oval 51"/>
            <p:cNvSpPr/>
            <p:nvPr/>
          </p:nvSpPr>
          <p:spPr>
            <a:xfrm>
              <a:off x="2958737" y="4705679"/>
              <a:ext cx="496476" cy="49647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3728899" y="4705678"/>
              <a:ext cx="496476" cy="49647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4499061" y="4705677"/>
              <a:ext cx="496476" cy="49647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5269224" y="4705677"/>
              <a:ext cx="496476" cy="49647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40266" y="4723080"/>
              <a:ext cx="119519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denver</a:t>
              </a:r>
              <a:endParaRPr lang="en-US" dirty="0"/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2816420" y="5524796"/>
              <a:ext cx="3085830" cy="622852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62" name="Oval 61"/>
            <p:cNvSpPr/>
            <p:nvPr/>
          </p:nvSpPr>
          <p:spPr>
            <a:xfrm>
              <a:off x="2963106" y="5587984"/>
              <a:ext cx="496476" cy="49647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3733268" y="5587983"/>
              <a:ext cx="496476" cy="49647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4503430" y="5587982"/>
              <a:ext cx="496476" cy="49647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5273593" y="5587982"/>
              <a:ext cx="496476" cy="49647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143219" y="5605385"/>
              <a:ext cx="1310615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broncos</a:t>
              </a:r>
            </a:p>
          </p:txBody>
        </p:sp>
        <p:sp>
          <p:nvSpPr>
            <p:cNvPr id="9" name="Arc 8"/>
            <p:cNvSpPr/>
            <p:nvPr/>
          </p:nvSpPr>
          <p:spPr>
            <a:xfrm>
              <a:off x="5131473" y="3203510"/>
              <a:ext cx="1873271" cy="859230"/>
            </a:xfrm>
            <a:prstGeom prst="arc">
              <a:avLst>
                <a:gd name="adj1" fmla="val 16200000"/>
                <a:gd name="adj2" fmla="val 5433643"/>
              </a:avLst>
            </a:prstGeom>
            <a:ln w="38100">
              <a:solidFill>
                <a:srgbClr val="FFC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004743" y="3402292"/>
              <a:ext cx="1173825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similar</a:t>
              </a:r>
            </a:p>
          </p:txBody>
        </p:sp>
        <p:sp>
          <p:nvSpPr>
            <p:cNvPr id="73" name="Arc 72"/>
            <p:cNvSpPr/>
            <p:nvPr/>
          </p:nvSpPr>
          <p:spPr>
            <a:xfrm>
              <a:off x="5131473" y="4970674"/>
              <a:ext cx="1873271" cy="859230"/>
            </a:xfrm>
            <a:prstGeom prst="arc">
              <a:avLst>
                <a:gd name="adj1" fmla="val 16200000"/>
                <a:gd name="adj2" fmla="val 5433643"/>
              </a:avLst>
            </a:prstGeom>
            <a:ln w="38100">
              <a:solidFill>
                <a:srgbClr val="00B0F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004743" y="5126317"/>
              <a:ext cx="1173825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similar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059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Creation Example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smtClean="0"/>
              <a:t>Word context </a:t>
            </a:r>
            <a:r>
              <a:rPr lang="en-US" dirty="0"/>
              <a:t>vectors</a:t>
            </a:r>
            <a:endParaRPr lang="en-GB" dirty="0"/>
          </a:p>
        </p:txBody>
      </p:sp>
      <p:grpSp>
        <p:nvGrpSpPr>
          <p:cNvPr id="14" name="Group 13"/>
          <p:cNvGrpSpPr/>
          <p:nvPr/>
        </p:nvGrpSpPr>
        <p:grpSpPr>
          <a:xfrm>
            <a:off x="2379201" y="2137297"/>
            <a:ext cx="7560903" cy="3330691"/>
            <a:chOff x="2084246" y="1706727"/>
            <a:chExt cx="10081204" cy="4440921"/>
          </a:xfrm>
        </p:grpSpPr>
        <p:sp>
          <p:nvSpPr>
            <p:cNvPr id="4" name="Rounded Rectangle 3"/>
            <p:cNvSpPr/>
            <p:nvPr/>
          </p:nvSpPr>
          <p:spPr>
            <a:xfrm>
              <a:off x="3756030" y="2877881"/>
              <a:ext cx="6192577" cy="622852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5" name="Oval 4"/>
            <p:cNvSpPr/>
            <p:nvPr/>
          </p:nvSpPr>
          <p:spPr>
            <a:xfrm>
              <a:off x="3902717" y="2941069"/>
              <a:ext cx="496476" cy="49647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4672879" y="2941068"/>
              <a:ext cx="496476" cy="496476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5443041" y="2941067"/>
              <a:ext cx="496476" cy="49647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6213204" y="2941067"/>
              <a:ext cx="496476" cy="49647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6979474" y="2941069"/>
              <a:ext cx="496476" cy="49647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7749636" y="2941068"/>
              <a:ext cx="496476" cy="496476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8519798" y="2941067"/>
              <a:ext cx="496476" cy="49647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9289961" y="2941067"/>
              <a:ext cx="496476" cy="496476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90439" y="2958470"/>
              <a:ext cx="12037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seattle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35" idx="2"/>
            </p:cNvCxnSpPr>
            <p:nvPr/>
          </p:nvCxnSpPr>
          <p:spPr>
            <a:xfrm flipH="1">
              <a:off x="4925010" y="2458056"/>
              <a:ext cx="7173" cy="4424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556349" y="1706727"/>
              <a:ext cx="121657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(</a:t>
              </a:r>
              <a:r>
                <a:rPr lang="en-US" sz="1050" dirty="0" err="1"/>
                <a:t>seattle</a:t>
              </a:r>
              <a:r>
                <a:rPr lang="en-US" sz="1050" dirty="0"/>
                <a:t>, -1)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6460924" y="2449067"/>
              <a:ext cx="1691" cy="4514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094403" y="1709346"/>
              <a:ext cx="1212299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(</a:t>
              </a:r>
              <a:r>
                <a:rPr lang="en-US" sz="1050" dirty="0" err="1"/>
                <a:t>denver</a:t>
              </a:r>
              <a:r>
                <a:rPr lang="en-US" sz="1050" dirty="0"/>
                <a:t>, -1)</a:t>
              </a:r>
            </a:p>
          </p:txBody>
        </p:sp>
        <p:cxnSp>
          <p:nvCxnSpPr>
            <p:cNvPr id="30" name="Straight Arrow Connector 29"/>
            <p:cNvCxnSpPr>
              <a:stCxn id="23" idx="2"/>
            </p:cNvCxnSpPr>
            <p:nvPr/>
          </p:nvCxnSpPr>
          <p:spPr>
            <a:xfrm>
              <a:off x="4164635" y="2045282"/>
              <a:ext cx="3" cy="8552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5" idx="2"/>
            </p:cNvCxnSpPr>
            <p:nvPr/>
          </p:nvCxnSpPr>
          <p:spPr>
            <a:xfrm>
              <a:off x="5700553" y="2047900"/>
              <a:ext cx="1" cy="85265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211686" y="2119502"/>
              <a:ext cx="144099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(</a:t>
              </a:r>
              <a:r>
                <a:rPr lang="en-US" sz="1050" dirty="0" err="1"/>
                <a:t>seahawks</a:t>
              </a:r>
              <a:r>
                <a:rPr lang="en-US" sz="1050" dirty="0"/>
                <a:t>, +1)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50946" y="2133854"/>
              <a:ext cx="1310615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(broncos, +1)</a:t>
              </a: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 flipH="1">
              <a:off x="8001311" y="2450192"/>
              <a:ext cx="1691" cy="4514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6587770" y="1710470"/>
              <a:ext cx="1306340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(jerseys, + 1)</a:t>
              </a:r>
            </a:p>
          </p:txBody>
        </p:sp>
        <p:cxnSp>
          <p:nvCxnSpPr>
            <p:cNvPr id="43" name="Straight Arrow Connector 42"/>
            <p:cNvCxnSpPr>
              <a:stCxn id="42" idx="2"/>
            </p:cNvCxnSpPr>
            <p:nvPr/>
          </p:nvCxnSpPr>
          <p:spPr>
            <a:xfrm>
              <a:off x="7240941" y="2049024"/>
              <a:ext cx="1" cy="85265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7293470" y="2134978"/>
              <a:ext cx="1306340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(jerseys, + 2)</a:t>
              </a: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H="1">
              <a:off x="9541697" y="2449067"/>
              <a:ext cx="1691" cy="4514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8051211" y="1709346"/>
              <a:ext cx="1460231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(highlights, +1)</a:t>
              </a:r>
            </a:p>
          </p:txBody>
        </p:sp>
        <p:cxnSp>
          <p:nvCxnSpPr>
            <p:cNvPr id="47" name="Straight Arrow Connector 46"/>
            <p:cNvCxnSpPr>
              <a:stCxn id="46" idx="2"/>
            </p:cNvCxnSpPr>
            <p:nvPr/>
          </p:nvCxnSpPr>
          <p:spPr>
            <a:xfrm>
              <a:off x="8781327" y="2047900"/>
              <a:ext cx="1" cy="85265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8756911" y="2133854"/>
              <a:ext cx="1460231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(highlights, +2)</a:t>
              </a: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3760399" y="3760186"/>
              <a:ext cx="6192577" cy="622852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32" name="Oval 31"/>
            <p:cNvSpPr/>
            <p:nvPr/>
          </p:nvSpPr>
          <p:spPr>
            <a:xfrm>
              <a:off x="3907086" y="3823374"/>
              <a:ext cx="496476" cy="49647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4677248" y="3823373"/>
              <a:ext cx="496476" cy="49647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5447410" y="3823372"/>
              <a:ext cx="496476" cy="49647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6217573" y="3823372"/>
              <a:ext cx="496476" cy="49647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6983843" y="3823374"/>
              <a:ext cx="496476" cy="49647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7754005" y="3823373"/>
              <a:ext cx="496476" cy="49647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8524167" y="3823372"/>
              <a:ext cx="496476" cy="49647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9294330" y="3823372"/>
              <a:ext cx="496476" cy="49647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084246" y="3840775"/>
              <a:ext cx="154144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seahawks</a:t>
              </a:r>
              <a:endParaRPr lang="en-US" dirty="0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3756030" y="4642491"/>
              <a:ext cx="6192577" cy="622852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52" name="Oval 51"/>
            <p:cNvSpPr/>
            <p:nvPr/>
          </p:nvSpPr>
          <p:spPr>
            <a:xfrm>
              <a:off x="3902717" y="4705679"/>
              <a:ext cx="496476" cy="49647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4672879" y="4705678"/>
              <a:ext cx="496476" cy="49647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5443041" y="4705677"/>
              <a:ext cx="496476" cy="49647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6213204" y="4705677"/>
              <a:ext cx="496476" cy="496476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6979474" y="4705679"/>
              <a:ext cx="496476" cy="49647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7749636" y="4705678"/>
              <a:ext cx="496476" cy="496476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8519798" y="4705677"/>
              <a:ext cx="496476" cy="49647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9289961" y="4705677"/>
              <a:ext cx="496476" cy="496476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084246" y="4723080"/>
              <a:ext cx="119519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denver</a:t>
              </a:r>
              <a:endParaRPr lang="en-US" dirty="0"/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3760399" y="5524796"/>
              <a:ext cx="6192577" cy="622852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62" name="Oval 61"/>
            <p:cNvSpPr/>
            <p:nvPr/>
          </p:nvSpPr>
          <p:spPr>
            <a:xfrm>
              <a:off x="3907086" y="5587984"/>
              <a:ext cx="496476" cy="49647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4677248" y="5587983"/>
              <a:ext cx="496476" cy="49647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5447410" y="5587982"/>
              <a:ext cx="496476" cy="49647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6217573" y="5587982"/>
              <a:ext cx="496476" cy="49647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6983843" y="5587984"/>
              <a:ext cx="496476" cy="49647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7754005" y="5587983"/>
              <a:ext cx="496476" cy="49647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8524167" y="5587982"/>
              <a:ext cx="496476" cy="49647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9294330" y="5587982"/>
              <a:ext cx="496476" cy="496476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0</a:t>
              </a:r>
              <a:endParaRPr lang="en-GB" sz="13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2087199" y="5605385"/>
              <a:ext cx="1310615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broncos</a:t>
              </a:r>
            </a:p>
          </p:txBody>
        </p:sp>
        <p:sp>
          <p:nvSpPr>
            <p:cNvPr id="9" name="Arc 8"/>
            <p:cNvSpPr/>
            <p:nvPr/>
          </p:nvSpPr>
          <p:spPr>
            <a:xfrm>
              <a:off x="9123453" y="3173260"/>
              <a:ext cx="1873271" cy="1798790"/>
            </a:xfrm>
            <a:prstGeom prst="arc">
              <a:avLst>
                <a:gd name="adj1" fmla="val 16200000"/>
                <a:gd name="adj2" fmla="val 5433643"/>
              </a:avLst>
            </a:prstGeom>
            <a:ln w="38100">
              <a:solidFill>
                <a:srgbClr val="FFC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0991625" y="3755772"/>
              <a:ext cx="1173825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similar</a:t>
              </a:r>
            </a:p>
          </p:txBody>
        </p:sp>
        <p:sp>
          <p:nvSpPr>
            <p:cNvPr id="73" name="Arc 72"/>
            <p:cNvSpPr/>
            <p:nvPr/>
          </p:nvSpPr>
          <p:spPr>
            <a:xfrm>
              <a:off x="9127855" y="4020720"/>
              <a:ext cx="1873271" cy="1798790"/>
            </a:xfrm>
            <a:prstGeom prst="arc">
              <a:avLst>
                <a:gd name="adj1" fmla="val 16200000"/>
                <a:gd name="adj2" fmla="val 5433643"/>
              </a:avLst>
            </a:prstGeom>
            <a:ln w="38100">
              <a:solidFill>
                <a:srgbClr val="00B0F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988563" y="4689281"/>
              <a:ext cx="1173825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similar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333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2769</TotalTime>
  <Words>963</Words>
  <Application>Microsoft Macintosh PowerPoint</Application>
  <PresentationFormat>Widescreen</PresentationFormat>
  <Paragraphs>323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Cambria Math</vt:lpstr>
      <vt:lpstr>Segoe UI</vt:lpstr>
      <vt:lpstr>Segoe UI Semibold</vt:lpstr>
      <vt:lpstr>Times New Roman</vt:lpstr>
      <vt:lpstr>Trebuchet MS</vt:lpstr>
      <vt:lpstr>Wingdings</vt:lpstr>
      <vt:lpstr>Berlin</vt:lpstr>
      <vt:lpstr>Vector Semantics</vt:lpstr>
      <vt:lpstr>What is vector semantics?</vt:lpstr>
      <vt:lpstr>What is vector semantics?</vt:lpstr>
      <vt:lpstr>What is vector semantics?</vt:lpstr>
      <vt:lpstr>What is vector semantics?</vt:lpstr>
      <vt:lpstr>Notions of Relatedness</vt:lpstr>
      <vt:lpstr>Vector Creation Example</vt:lpstr>
      <vt:lpstr>Vector Creation Example - Document occurrence vectors</vt:lpstr>
      <vt:lpstr>Vector Creation Example - Word context vectors</vt:lpstr>
      <vt:lpstr>Vector Creation Example - Character trigram vectors</vt:lpstr>
      <vt:lpstr>Weighting Terms - Pointwise Mutual Information (PMI)</vt:lpstr>
      <vt:lpstr>Weighting Terms - Term Frequency-Inverse Document Frequency (TF-IDF)</vt:lpstr>
      <vt:lpstr>Comparing Vectors - Cosine similarity</vt:lpstr>
      <vt:lpstr>Comparing Vectors - Word analogies</vt:lpstr>
      <vt:lpstr>Embeddings</vt:lpstr>
      <vt:lpstr>Sparse  Dense Vectors</vt:lpstr>
      <vt:lpstr>Sparse  Dense Vectors - SVD (Singular Value Decomposition)</vt:lpstr>
      <vt:lpstr>Sparse  Dense Vectors - SVD  LSA (Latent Semantic Analysis)</vt:lpstr>
      <vt:lpstr>Beyond Words - Skip-thought vectors</vt:lpstr>
      <vt:lpstr>Beyond Words - Reddit analysis</vt:lpstr>
      <vt:lpstr>Some issues</vt:lpstr>
      <vt:lpstr>What’s next?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Vector Semantics</dc:title>
  <dc:creator>Adam Goodkind</dc:creator>
  <cp:lastModifiedBy>Adam Goodkind</cp:lastModifiedBy>
  <cp:revision>52</cp:revision>
  <cp:lastPrinted>2017-03-27T20:31:56Z</cp:lastPrinted>
  <dcterms:created xsi:type="dcterms:W3CDTF">2017-03-25T22:52:50Z</dcterms:created>
  <dcterms:modified xsi:type="dcterms:W3CDTF">2017-03-27T22:19:15Z</dcterms:modified>
</cp:coreProperties>
</file>